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310" r:id="rId6"/>
    <p:sldId id="319" r:id="rId7"/>
    <p:sldId id="308" r:id="rId8"/>
    <p:sldId id="312" r:id="rId9"/>
    <p:sldId id="313" r:id="rId10"/>
    <p:sldId id="314" r:id="rId11"/>
    <p:sldId id="315" r:id="rId12"/>
    <p:sldId id="316" r:id="rId13"/>
    <p:sldId id="317" r:id="rId14"/>
    <p:sldId id="31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4" autoAdjust="0"/>
    <p:restoredTop sz="94619" autoAdjust="0"/>
  </p:normalViewPr>
  <p:slideViewPr>
    <p:cSldViewPr snapToGrid="0">
      <p:cViewPr varScale="1">
        <p:scale>
          <a:sx n="72" d="100"/>
          <a:sy n="72" d="100"/>
        </p:scale>
        <p:origin x="53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40FC4FFE-8987-4A26-B7F4-8A516F18ADAE}">
      <dgm:prSet/>
      <dgm:spPr/>
      <dgm:t>
        <a:bodyPr/>
        <a:lstStyle/>
        <a:p>
          <a:pPr>
            <a:defRPr cap="all"/>
          </a:pPr>
          <a:r>
            <a:rPr lang="en-US" dirty="0"/>
            <a:t>Matriculation from Karachi public school </a:t>
          </a:r>
        </a:p>
      </dgm:t>
    </dgm:pt>
    <dgm:pt modelId="{CAD7EF86-FB23-41F6-BF42-040B36DEFDB1}" type="parTrans" cxnId="{C7AD8469-3C68-4AF9-AB82-79B0043AA120}">
      <dgm:prSet/>
      <dgm:spPr/>
      <dgm:t>
        <a:bodyPr/>
        <a:lstStyle/>
        <a:p>
          <a:endParaRPr lang="en-US"/>
        </a:p>
      </dgm:t>
    </dgm:pt>
    <dgm:pt modelId="{5B62599A-5C9B-48E7-896E-EA782AC60C8B}" type="sibTrans" cxnId="{C7AD8469-3C68-4AF9-AB82-79B0043AA120}">
      <dgm:prSet/>
      <dgm:spPr/>
      <dgm:t>
        <a:bodyPr/>
        <a:lstStyle/>
        <a:p>
          <a:endParaRPr lang="en-US"/>
        </a:p>
      </dgm:t>
    </dgm:pt>
    <dgm:pt modelId="{1C383F32-22E8-4F62-A3E0-BDC3D5F48992}">
      <dgm:prSet/>
      <dgm:spPr/>
      <dgm:t>
        <a:bodyPr/>
        <a:lstStyle/>
        <a:p>
          <a:pPr>
            <a:defRPr cap="all"/>
          </a:pPr>
          <a:r>
            <a:rPr lang="en-US" dirty="0"/>
            <a:t>Pursuing Bachelors in Business administration at institute of business administration.</a:t>
          </a:r>
        </a:p>
      </dgm:t>
    </dgm:pt>
    <dgm:pt modelId="{A7920A2F-3244-4159-AF04-6A1D38B7B317}" type="parTrans" cxnId="{C4CCE57E-E871-46D6-BAD5-880252C95D22}">
      <dgm:prSet/>
      <dgm:spPr/>
      <dgm:t>
        <a:bodyPr/>
        <a:lstStyle/>
        <a:p>
          <a:endParaRPr lang="en-US"/>
        </a:p>
      </dgm:t>
    </dgm:pt>
    <dgm:pt modelId="{8500F72A-2C6D-4FDF-9C1D-CA691380EB0B}" type="sibTrans" cxnId="{C4CCE57E-E871-46D6-BAD5-880252C95D22}">
      <dgm:prSet/>
      <dgm:spPr/>
      <dgm:t>
        <a:bodyPr/>
        <a:lstStyle/>
        <a:p>
          <a:endParaRPr lang="en-US"/>
        </a:p>
      </dgm:t>
    </dgm:pt>
    <dgm:pt modelId="{94C43A75-21C2-4DA1-A286-A30A7C6869FF}">
      <dgm:prSet/>
      <dgm:spPr/>
      <dgm:t>
        <a:bodyPr/>
        <a:lstStyle/>
        <a:p>
          <a:pPr>
            <a:defRPr cap="all"/>
          </a:pPr>
          <a:r>
            <a:rPr lang="en-US" dirty="0"/>
            <a:t>Intermediate from sir Syed government college </a:t>
          </a:r>
        </a:p>
      </dgm:t>
    </dgm:pt>
    <dgm:pt modelId="{F280AB4C-9C55-410F-B9EC-C8D2C37B98A3}" type="parTrans" cxnId="{B9D7F49D-A0A6-498A-A8F0-14C6C25AB723}">
      <dgm:prSet/>
      <dgm:spPr/>
      <dgm:t>
        <a:bodyPr/>
        <a:lstStyle/>
        <a:p>
          <a:endParaRPr lang="en-US"/>
        </a:p>
      </dgm:t>
    </dgm:pt>
    <dgm:pt modelId="{9CB760B1-4DF1-49B4-9079-D6CEC43F3FB1}" type="sibTrans" cxnId="{B9D7F49D-A0A6-498A-A8F0-14C6C25AB723}">
      <dgm:prSet/>
      <dgm:spPr/>
      <dgm:t>
        <a:bodyPr/>
        <a:lstStyle/>
        <a:p>
          <a:endParaRPr lang="en-US"/>
        </a:p>
      </dgm:t>
    </dgm:pt>
    <dgm:pt modelId="{4FB5635E-DA68-4E92-939F-C8B04B04B0EF}" type="pres">
      <dgm:prSet presAssocID="{01A66772-F185-4D58-B8BB-E9370D7A7A2B}" presName="linear" presStyleCnt="0">
        <dgm:presLayoutVars>
          <dgm:animLvl val="lvl"/>
          <dgm:resizeHandles val="exact"/>
        </dgm:presLayoutVars>
      </dgm:prSet>
      <dgm:spPr/>
    </dgm:pt>
    <dgm:pt modelId="{B00D444B-1678-4A12-B13D-3E0124B4C519}" type="pres">
      <dgm:prSet presAssocID="{40FC4FFE-8987-4A26-B7F4-8A516F18ADAE}" presName="parentText" presStyleLbl="node1" presStyleIdx="0" presStyleCnt="3">
        <dgm:presLayoutVars>
          <dgm:chMax val="0"/>
          <dgm:bulletEnabled val="1"/>
        </dgm:presLayoutVars>
      </dgm:prSet>
      <dgm:spPr/>
    </dgm:pt>
    <dgm:pt modelId="{29B31089-49B9-4CE7-B1BD-462F1C73ABC0}" type="pres">
      <dgm:prSet presAssocID="{5B62599A-5C9B-48E7-896E-EA782AC60C8B}" presName="spacer" presStyleCnt="0"/>
      <dgm:spPr/>
    </dgm:pt>
    <dgm:pt modelId="{8615AAC2-0461-4D31-95C7-0EF9F9A77A1A}" type="pres">
      <dgm:prSet presAssocID="{94C43A75-21C2-4DA1-A286-A30A7C6869FF}" presName="parentText" presStyleLbl="node1" presStyleIdx="1" presStyleCnt="3">
        <dgm:presLayoutVars>
          <dgm:chMax val="0"/>
          <dgm:bulletEnabled val="1"/>
        </dgm:presLayoutVars>
      </dgm:prSet>
      <dgm:spPr/>
    </dgm:pt>
    <dgm:pt modelId="{8F521D63-154B-4D63-A0B7-C1E149400513}" type="pres">
      <dgm:prSet presAssocID="{9CB760B1-4DF1-49B4-9079-D6CEC43F3FB1}" presName="spacer" presStyleCnt="0"/>
      <dgm:spPr/>
    </dgm:pt>
    <dgm:pt modelId="{ED03D295-97FE-4C44-8AEE-3012D226014D}" type="pres">
      <dgm:prSet presAssocID="{1C383F32-22E8-4F62-A3E0-BDC3D5F48992}" presName="parentText" presStyleLbl="node1" presStyleIdx="2" presStyleCnt="3">
        <dgm:presLayoutVars>
          <dgm:chMax val="0"/>
          <dgm:bulletEnabled val="1"/>
        </dgm:presLayoutVars>
      </dgm:prSet>
      <dgm:spPr/>
    </dgm:pt>
  </dgm:ptLst>
  <dgm:cxnLst>
    <dgm:cxn modelId="{72E68F5E-8B6F-4F77-88F9-F5F14E454AEA}" type="presOf" srcId="{1C383F32-22E8-4F62-A3E0-BDC3D5F48992}" destId="{ED03D295-97FE-4C44-8AEE-3012D226014D}" srcOrd="0" destOrd="0" presId="urn:microsoft.com/office/officeart/2005/8/layout/vList2"/>
    <dgm:cxn modelId="{C7AD8469-3C68-4AF9-AB82-79B0043AA120}" srcId="{01A66772-F185-4D58-B8BB-E9370D7A7A2B}" destId="{40FC4FFE-8987-4A26-B7F4-8A516F18ADAE}" srcOrd="0" destOrd="0" parTransId="{CAD7EF86-FB23-41F6-BF42-040B36DEFDB1}" sibTransId="{5B62599A-5C9B-48E7-896E-EA782AC60C8B}"/>
    <dgm:cxn modelId="{C314115A-9A38-407F-8E8D-3235DCF8DEA2}" type="presOf" srcId="{40FC4FFE-8987-4A26-B7F4-8A516F18ADAE}" destId="{B00D444B-1678-4A12-B13D-3E0124B4C519}" srcOrd="0" destOrd="0" presId="urn:microsoft.com/office/officeart/2005/8/layout/vList2"/>
    <dgm:cxn modelId="{C4CCE57E-E871-46D6-BAD5-880252C95D22}" srcId="{01A66772-F185-4D58-B8BB-E9370D7A7A2B}" destId="{1C383F32-22E8-4F62-A3E0-BDC3D5F48992}" srcOrd="2" destOrd="0" parTransId="{A7920A2F-3244-4159-AF04-6A1D38B7B317}" sibTransId="{8500F72A-2C6D-4FDF-9C1D-CA691380EB0B}"/>
    <dgm:cxn modelId="{B9D7F49D-A0A6-498A-A8F0-14C6C25AB723}" srcId="{01A66772-F185-4D58-B8BB-E9370D7A7A2B}" destId="{94C43A75-21C2-4DA1-A286-A30A7C6869FF}" srcOrd="1" destOrd="0" parTransId="{F280AB4C-9C55-410F-B9EC-C8D2C37B98A3}" sibTransId="{9CB760B1-4DF1-49B4-9079-D6CEC43F3FB1}"/>
    <dgm:cxn modelId="{9F8F98CE-185A-44B1-B3F3-F550EE6656B0}" type="presOf" srcId="{01A66772-F185-4D58-B8BB-E9370D7A7A2B}" destId="{4FB5635E-DA68-4E92-939F-C8B04B04B0EF}" srcOrd="0" destOrd="0" presId="urn:microsoft.com/office/officeart/2005/8/layout/vList2"/>
    <dgm:cxn modelId="{9BCE69DF-3DE9-4850-9F99-AC7D70AD8686}" type="presOf" srcId="{94C43A75-21C2-4DA1-A286-A30A7C6869FF}" destId="{8615AAC2-0461-4D31-95C7-0EF9F9A77A1A}" srcOrd="0" destOrd="0" presId="urn:microsoft.com/office/officeart/2005/8/layout/vList2"/>
    <dgm:cxn modelId="{1E852649-084C-46C7-AD00-C25490715677}" type="presParOf" srcId="{4FB5635E-DA68-4E92-939F-C8B04B04B0EF}" destId="{B00D444B-1678-4A12-B13D-3E0124B4C519}" srcOrd="0" destOrd="0" presId="urn:microsoft.com/office/officeart/2005/8/layout/vList2"/>
    <dgm:cxn modelId="{CA6CFC0B-71AE-42DF-95BA-DC5FBCE6A1EF}" type="presParOf" srcId="{4FB5635E-DA68-4E92-939F-C8B04B04B0EF}" destId="{29B31089-49B9-4CE7-B1BD-462F1C73ABC0}" srcOrd="1" destOrd="0" presId="urn:microsoft.com/office/officeart/2005/8/layout/vList2"/>
    <dgm:cxn modelId="{3FFBE09B-C729-4E15-A289-263A98FA676B}" type="presParOf" srcId="{4FB5635E-DA68-4E92-939F-C8B04B04B0EF}" destId="{8615AAC2-0461-4D31-95C7-0EF9F9A77A1A}" srcOrd="2" destOrd="0" presId="urn:microsoft.com/office/officeart/2005/8/layout/vList2"/>
    <dgm:cxn modelId="{2360DF76-5726-41A5-8B7D-A69F973C39E7}" type="presParOf" srcId="{4FB5635E-DA68-4E92-939F-C8B04B04B0EF}" destId="{8F521D63-154B-4D63-A0B7-C1E149400513}" srcOrd="3" destOrd="0" presId="urn:microsoft.com/office/officeart/2005/8/layout/vList2"/>
    <dgm:cxn modelId="{29A478FB-4335-42ED-ABE2-5E31668E8A84}" type="presParOf" srcId="{4FB5635E-DA68-4E92-939F-C8B04B04B0EF}" destId="{ED03D295-97FE-4C44-8AEE-3012D226014D}"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0D444B-1678-4A12-B13D-3E0124B4C519}">
      <dsp:nvSpPr>
        <dsp:cNvPr id="0" name=""/>
        <dsp:cNvSpPr/>
      </dsp:nvSpPr>
      <dsp:spPr>
        <a:xfrm>
          <a:off x="0" y="43038"/>
          <a:ext cx="9607276" cy="1026675"/>
        </a:xfrm>
        <a:prstGeom prst="roundRect">
          <a:avLst/>
        </a:prstGeom>
        <a:gradFill rotWithShape="0">
          <a:gsLst>
            <a:gs pos="0">
              <a:schemeClr val="accent5">
                <a:hueOff val="0"/>
                <a:satOff val="0"/>
                <a:lumOff val="0"/>
                <a:alphaOff val="0"/>
                <a:shade val="85000"/>
                <a:satMod val="130000"/>
              </a:schemeClr>
            </a:gs>
            <a:gs pos="34000">
              <a:schemeClr val="accent5">
                <a:hueOff val="0"/>
                <a:satOff val="0"/>
                <a:lumOff val="0"/>
                <a:alphaOff val="0"/>
                <a:shade val="87000"/>
                <a:satMod val="125000"/>
              </a:schemeClr>
            </a:gs>
            <a:gs pos="70000">
              <a:schemeClr val="accent5">
                <a:hueOff val="0"/>
                <a:satOff val="0"/>
                <a:lumOff val="0"/>
                <a:alphaOff val="0"/>
                <a:tint val="100000"/>
                <a:shade val="90000"/>
                <a:satMod val="130000"/>
              </a:schemeClr>
            </a:gs>
            <a:gs pos="100000">
              <a:schemeClr val="accent5">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defRPr cap="all"/>
          </a:pPr>
          <a:r>
            <a:rPr lang="en-US" sz="2700" kern="1200" dirty="0"/>
            <a:t>Matriculation from Karachi public school </a:t>
          </a:r>
        </a:p>
      </dsp:txBody>
      <dsp:txXfrm>
        <a:off x="50118" y="93156"/>
        <a:ext cx="9507040" cy="926439"/>
      </dsp:txXfrm>
    </dsp:sp>
    <dsp:sp modelId="{8615AAC2-0461-4D31-95C7-0EF9F9A77A1A}">
      <dsp:nvSpPr>
        <dsp:cNvPr id="0" name=""/>
        <dsp:cNvSpPr/>
      </dsp:nvSpPr>
      <dsp:spPr>
        <a:xfrm>
          <a:off x="0" y="1147473"/>
          <a:ext cx="9607276" cy="1026675"/>
        </a:xfrm>
        <a:prstGeom prst="roundRect">
          <a:avLst/>
        </a:prstGeom>
        <a:gradFill rotWithShape="0">
          <a:gsLst>
            <a:gs pos="0">
              <a:schemeClr val="accent5">
                <a:hueOff val="-1155676"/>
                <a:satOff val="41948"/>
                <a:lumOff val="3334"/>
                <a:alphaOff val="0"/>
                <a:shade val="85000"/>
                <a:satMod val="130000"/>
              </a:schemeClr>
            </a:gs>
            <a:gs pos="34000">
              <a:schemeClr val="accent5">
                <a:hueOff val="-1155676"/>
                <a:satOff val="41948"/>
                <a:lumOff val="3334"/>
                <a:alphaOff val="0"/>
                <a:shade val="87000"/>
                <a:satMod val="125000"/>
              </a:schemeClr>
            </a:gs>
            <a:gs pos="70000">
              <a:schemeClr val="accent5">
                <a:hueOff val="-1155676"/>
                <a:satOff val="41948"/>
                <a:lumOff val="3334"/>
                <a:alphaOff val="0"/>
                <a:tint val="100000"/>
                <a:shade val="90000"/>
                <a:satMod val="130000"/>
              </a:schemeClr>
            </a:gs>
            <a:gs pos="100000">
              <a:schemeClr val="accent5">
                <a:hueOff val="-1155676"/>
                <a:satOff val="41948"/>
                <a:lumOff val="3334"/>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defRPr cap="all"/>
          </a:pPr>
          <a:r>
            <a:rPr lang="en-US" sz="2700" kern="1200" dirty="0"/>
            <a:t>Intermediate from sir Syed government college </a:t>
          </a:r>
        </a:p>
      </dsp:txBody>
      <dsp:txXfrm>
        <a:off x="50118" y="1197591"/>
        <a:ext cx="9507040" cy="926439"/>
      </dsp:txXfrm>
    </dsp:sp>
    <dsp:sp modelId="{ED03D295-97FE-4C44-8AEE-3012D226014D}">
      <dsp:nvSpPr>
        <dsp:cNvPr id="0" name=""/>
        <dsp:cNvSpPr/>
      </dsp:nvSpPr>
      <dsp:spPr>
        <a:xfrm>
          <a:off x="0" y="2251908"/>
          <a:ext cx="9607276" cy="1026675"/>
        </a:xfrm>
        <a:prstGeom prst="roundRect">
          <a:avLst/>
        </a:prstGeom>
        <a:gradFill rotWithShape="0">
          <a:gsLst>
            <a:gs pos="0">
              <a:schemeClr val="accent5">
                <a:hueOff val="-2311351"/>
                <a:satOff val="83896"/>
                <a:lumOff val="6667"/>
                <a:alphaOff val="0"/>
                <a:shade val="85000"/>
                <a:satMod val="130000"/>
              </a:schemeClr>
            </a:gs>
            <a:gs pos="34000">
              <a:schemeClr val="accent5">
                <a:hueOff val="-2311351"/>
                <a:satOff val="83896"/>
                <a:lumOff val="6667"/>
                <a:alphaOff val="0"/>
                <a:shade val="87000"/>
                <a:satMod val="125000"/>
              </a:schemeClr>
            </a:gs>
            <a:gs pos="70000">
              <a:schemeClr val="accent5">
                <a:hueOff val="-2311351"/>
                <a:satOff val="83896"/>
                <a:lumOff val="6667"/>
                <a:alphaOff val="0"/>
                <a:tint val="100000"/>
                <a:shade val="90000"/>
                <a:satMod val="130000"/>
              </a:schemeClr>
            </a:gs>
            <a:gs pos="100000">
              <a:schemeClr val="accent5">
                <a:hueOff val="-2311351"/>
                <a:satOff val="83896"/>
                <a:lumOff val="6667"/>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defRPr cap="all"/>
          </a:pPr>
          <a:r>
            <a:rPr lang="en-US" sz="2700" kern="1200" dirty="0"/>
            <a:t>Pursuing Bachelors in Business administration at institute of business administration.</a:t>
          </a:r>
        </a:p>
      </dsp:txBody>
      <dsp:txXfrm>
        <a:off x="50118" y="2302026"/>
        <a:ext cx="9507040" cy="92643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jpg>
</file>

<file path=ppt/media/image13.jpg>
</file>

<file path=ppt/media/image14.jpeg>
</file>

<file path=ppt/media/image15.png>
</file>

<file path=ppt/media/image16.jpg>
</file>

<file path=ppt/media/image2.jpeg>
</file>

<file path=ppt/media/image3.jpeg>
</file>

<file path=ppt/media/image4.jpg>
</file>

<file path=ppt/media/image5.png>
</file>

<file path=ppt/media/image6.svg>
</file>

<file path=ppt/media/image7.png>
</file>

<file path=ppt/media/image8.svg>
</file>

<file path=ppt/media/image9.jpe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12/12/2021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12/12/2021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12/12/2021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12/12/2021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12/12/2021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12/12/2021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12/12/2021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12/12/2021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12/12/2021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12/12/2021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hyperlink" Target="http://delugedwithbooks-caffeineaddicts.blogspot.com/2014/05/veronika-decides-to-die-by-paulo-coelho.html" TargetMode="External"/><Relationship Id="rId13" Type="http://schemas.openxmlformats.org/officeDocument/2006/relationships/hyperlink" Target="https://creativecommons.org/licenses/by/3.0/" TargetMode="External"/><Relationship Id="rId3" Type="http://schemas.openxmlformats.org/officeDocument/2006/relationships/image" Target="../media/image10.jpg"/><Relationship Id="rId7" Type="http://schemas.openxmlformats.org/officeDocument/2006/relationships/image" Target="../media/image12.jpg"/><Relationship Id="rId12" Type="http://schemas.openxmlformats.org/officeDocument/2006/relationships/hyperlink" Target="https://creativecommons.org/licenses/by-sa/3.0/" TargetMode="Externa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hyperlink" Target="https://ataval.wordpress.com/2008/06/12/a-1000-splendid-suns/" TargetMode="External"/><Relationship Id="rId11" Type="http://schemas.openxmlformats.org/officeDocument/2006/relationships/hyperlink" Target="https://creativecommons.org/licenses/by-nc-nd/3.0/" TargetMode="External"/><Relationship Id="rId5" Type="http://schemas.openxmlformats.org/officeDocument/2006/relationships/image" Target="../media/image11.jpg"/><Relationship Id="rId10" Type="http://schemas.openxmlformats.org/officeDocument/2006/relationships/hyperlink" Target="http://www.comomeorganizo.com/2013/08/rincon-del-lector-8020-principle-de.html" TargetMode="External"/><Relationship Id="rId4" Type="http://schemas.openxmlformats.org/officeDocument/2006/relationships/hyperlink" Target="http://hadhramouts.blogspot.com/2011/10/long-walk-to-freedom-with-mandela.html" TargetMode="External"/><Relationship Id="rId9" Type="http://schemas.openxmlformats.org/officeDocument/2006/relationships/image" Target="../media/image13.jpg"/></Relationships>
</file>

<file path=ppt/slides/_rels/slide9.xml.rels><?xml version="1.0" encoding="UTF-8" standalone="yes"?>
<Relationships xmlns="http://schemas.openxmlformats.org/package/2006/relationships"><Relationship Id="rId3" Type="http://schemas.openxmlformats.org/officeDocument/2006/relationships/audio" Target="../media/media1.mp3"/><Relationship Id="rId2" Type="http://schemas.microsoft.com/office/2007/relationships/media" Target="../media/media1.mp3"/><Relationship Id="rId1" Type="http://schemas.openxmlformats.org/officeDocument/2006/relationships/video" Target="https://www.youtube.com/embed/2y-GtWB7k6s?feature=oembed" TargetMode="External"/><Relationship Id="rId6" Type="http://schemas.openxmlformats.org/officeDocument/2006/relationships/image" Target="../media/image15.png"/><Relationship Id="rId5" Type="http://schemas.openxmlformats.org/officeDocument/2006/relationships/image" Target="../media/image14.jpe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a:blip r:embed="rId3"/>
          <a:tile tx="0" ty="0" sx="100000" sy="100000" flip="none" algn="tl"/>
        </a:blip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5289754" y="639097"/>
            <a:ext cx="6253317" cy="3686015"/>
          </a:xfrm>
        </p:spPr>
        <p:txBody>
          <a:bodyPr>
            <a:normAutofit/>
          </a:bodyPr>
          <a:lstStyle/>
          <a:p>
            <a:r>
              <a:rPr lang="en-US" sz="7400"/>
              <a:t>MS PowerPoint Assignment on GitHub </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5289753" y="4672739"/>
            <a:ext cx="6269347" cy="1021498"/>
          </a:xfrm>
        </p:spPr>
        <p:txBody>
          <a:bodyPr>
            <a:normAutofit/>
          </a:bodyPr>
          <a:lstStyle/>
          <a:p>
            <a:r>
              <a:rPr lang="en-US">
                <a:solidFill>
                  <a:schemeClr val="tx1">
                    <a:lumMod val="85000"/>
                    <a:lumOff val="15000"/>
                  </a:schemeClr>
                </a:solidFill>
              </a:rPr>
              <a:t>ICA</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r="24056"/>
          <a:stretch/>
        </p:blipFill>
        <p:spPr>
          <a:xfrm>
            <a:off x="-1" y="1"/>
            <a:ext cx="4635315" cy="6857999"/>
          </a:xfrm>
          <a:prstGeom prst="rect">
            <a:avLst/>
          </a:prstGeom>
        </p:spPr>
      </p:pic>
      <p:cxnSp>
        <p:nvCxnSpPr>
          <p:cNvPr id="33" name="Straight Connector 32">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16">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04E5DD-5187-49F9-BB38-FCB2E1FCB499}"/>
              </a:ext>
            </a:extLst>
          </p:cNvPr>
          <p:cNvSpPr>
            <a:spLocks noGrp="1"/>
          </p:cNvSpPr>
          <p:nvPr>
            <p:ph type="ctrTitle"/>
          </p:nvPr>
        </p:nvSpPr>
        <p:spPr>
          <a:xfrm>
            <a:off x="5289754" y="639097"/>
            <a:ext cx="6253317" cy="3686015"/>
          </a:xfrm>
        </p:spPr>
        <p:txBody>
          <a:bodyPr>
            <a:normAutofit/>
          </a:bodyPr>
          <a:lstStyle/>
          <a:p>
            <a:r>
              <a:rPr lang="en-US" sz="2600"/>
              <a:t> </a:t>
            </a:r>
            <a:br>
              <a:rPr lang="en-US" sz="2600"/>
            </a:br>
            <a:r>
              <a:rPr lang="en-US" sz="2600"/>
              <a:t>I have a lot of crazy dreams. Learning piano, archery, martial arts. Even French cuisine. I want to do a 9-5 job, but I also wish to be an entrepreneur. I want to write a horror story that becomes a bestseller. I also want to learn different languages and travel Antarctica. </a:t>
            </a:r>
          </a:p>
        </p:txBody>
      </p:sp>
      <p:sp>
        <p:nvSpPr>
          <p:cNvPr id="3" name="Subtitle 2">
            <a:extLst>
              <a:ext uri="{FF2B5EF4-FFF2-40B4-BE49-F238E27FC236}">
                <a16:creationId xmlns:a16="http://schemas.microsoft.com/office/drawing/2014/main" id="{5CBF5091-AE2E-45A9-A27F-BEE437FE1EBF}"/>
              </a:ext>
            </a:extLst>
          </p:cNvPr>
          <p:cNvSpPr>
            <a:spLocks noGrp="1"/>
          </p:cNvSpPr>
          <p:nvPr>
            <p:ph type="subTitle" idx="1"/>
          </p:nvPr>
        </p:nvSpPr>
        <p:spPr>
          <a:xfrm>
            <a:off x="5289753" y="4672739"/>
            <a:ext cx="6269347" cy="1021498"/>
          </a:xfrm>
        </p:spPr>
        <p:txBody>
          <a:bodyPr>
            <a:normAutofit/>
          </a:bodyPr>
          <a:lstStyle/>
          <a:p>
            <a:pPr>
              <a:lnSpc>
                <a:spcPct val="100000"/>
              </a:lnSpc>
            </a:pPr>
            <a:r>
              <a:rPr lang="en-US" sz="2000">
                <a:solidFill>
                  <a:schemeClr val="tx1">
                    <a:lumMod val="85000"/>
                    <a:lumOff val="15000"/>
                  </a:schemeClr>
                </a:solidFill>
              </a:rPr>
              <a:t>In conclusion I am an 18-year-old exploring the world and finding my why</a:t>
            </a:r>
          </a:p>
        </p:txBody>
      </p:sp>
      <p:pic>
        <p:nvPicPr>
          <p:cNvPr id="5" name="Picture 4" descr="Steep mountain path">
            <a:extLst>
              <a:ext uri="{FF2B5EF4-FFF2-40B4-BE49-F238E27FC236}">
                <a16:creationId xmlns:a16="http://schemas.microsoft.com/office/drawing/2014/main" id="{7125DBD7-F36A-4F9F-B24F-B85AB7523D2E}"/>
              </a:ext>
            </a:extLst>
          </p:cNvPr>
          <p:cNvPicPr>
            <a:picLocks noChangeAspect="1"/>
          </p:cNvPicPr>
          <p:nvPr/>
        </p:nvPicPr>
        <p:blipFill rotWithShape="1">
          <a:blip r:embed="rId2"/>
          <a:srcRect l="27691" r="27192" b="-2"/>
          <a:stretch/>
        </p:blipFill>
        <p:spPr>
          <a:xfrm>
            <a:off x="-1" y="1"/>
            <a:ext cx="4635315" cy="6857999"/>
          </a:xfrm>
          <a:prstGeom prst="rect">
            <a:avLst/>
          </a:prstGeom>
        </p:spPr>
      </p:pic>
      <p:cxnSp>
        <p:nvCxnSpPr>
          <p:cNvPr id="26" name="Straight Connector 18">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6243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6000"/>
                <a:shade val="99000"/>
                <a:satMod val="140000"/>
              </a:schemeClr>
            </a:gs>
            <a:gs pos="65000">
              <a:schemeClr val="bg1">
                <a:tint val="100000"/>
                <a:shade val="80000"/>
                <a:satMod val="130000"/>
              </a:schemeClr>
            </a:gs>
            <a:gs pos="100000">
              <a:schemeClr val="bg1">
                <a:tint val="100000"/>
                <a:shade val="48000"/>
                <a:satMod val="120000"/>
              </a:schemeClr>
            </a:gs>
          </a:gsLst>
          <a:lin ang="16200000" scaled="0"/>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C6E698C-8155-4B8B-BDC9-B7299772B5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A2474A-CDBF-42C9-865B-581CCB638647}"/>
              </a:ext>
            </a:extLst>
          </p:cNvPr>
          <p:cNvSpPr>
            <a:spLocks noGrp="1"/>
          </p:cNvSpPr>
          <p:nvPr>
            <p:ph type="ctrTitle"/>
          </p:nvPr>
        </p:nvSpPr>
        <p:spPr>
          <a:xfrm>
            <a:off x="965201" y="643467"/>
            <a:ext cx="6255026" cy="5054008"/>
          </a:xfrm>
        </p:spPr>
        <p:txBody>
          <a:bodyPr anchor="ctr">
            <a:normAutofit/>
          </a:bodyPr>
          <a:lstStyle/>
          <a:p>
            <a:pPr algn="r"/>
            <a:r>
              <a:rPr lang="en-US" sz="2600" dirty="0"/>
              <a:t>This was an assignment of the course (introduction to computer applications) in which I had to describe myself. This course even though was not my most strong forte I believe that it will always come in handy. As the world is digitalized in this era one should know how to represent their own data across the world so to find right opportunities for themselves. </a:t>
            </a:r>
            <a:br>
              <a:rPr lang="en-US" sz="2600" dirty="0"/>
            </a:br>
            <a:r>
              <a:rPr lang="en-US" sz="2600" dirty="0"/>
              <a:t>I thank Professor Waseem Arain for making this course productive and teaching us stuff that is mandatory for our skillset. </a:t>
            </a:r>
            <a:br>
              <a:rPr lang="en-US" sz="2600" dirty="0"/>
            </a:br>
            <a:endParaRPr lang="en-US" sz="2600" dirty="0"/>
          </a:p>
        </p:txBody>
      </p:sp>
      <p:sp>
        <p:nvSpPr>
          <p:cNvPr id="3" name="Subtitle 2">
            <a:extLst>
              <a:ext uri="{FF2B5EF4-FFF2-40B4-BE49-F238E27FC236}">
                <a16:creationId xmlns:a16="http://schemas.microsoft.com/office/drawing/2014/main" id="{A6D7F9CC-9424-4555-96A1-D71C6A3A5B26}"/>
              </a:ext>
            </a:extLst>
          </p:cNvPr>
          <p:cNvSpPr>
            <a:spLocks noGrp="1"/>
          </p:cNvSpPr>
          <p:nvPr>
            <p:ph type="subTitle" idx="1"/>
          </p:nvPr>
        </p:nvSpPr>
        <p:spPr>
          <a:xfrm>
            <a:off x="7870995" y="643467"/>
            <a:ext cx="3341488" cy="5054008"/>
          </a:xfrm>
        </p:spPr>
        <p:txBody>
          <a:bodyPr anchor="ctr">
            <a:normAutofit/>
          </a:bodyPr>
          <a:lstStyle/>
          <a:p>
            <a:r>
              <a:rPr lang="en-US" dirty="0"/>
              <a:t>Zahra Mustafa </a:t>
            </a:r>
          </a:p>
          <a:p>
            <a:r>
              <a:rPr lang="en-US" dirty="0"/>
              <a:t>24054</a:t>
            </a:r>
          </a:p>
        </p:txBody>
      </p:sp>
      <p:cxnSp>
        <p:nvCxnSpPr>
          <p:cNvPr id="10" name="Straight Connector 9">
            <a:extLst>
              <a:ext uri="{FF2B5EF4-FFF2-40B4-BE49-F238E27FC236}">
                <a16:creationId xmlns:a16="http://schemas.microsoft.com/office/drawing/2014/main" id="{09525C9A-1972-4836-BA7A-706C946EF4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391367"/>
            <a:ext cx="0" cy="3558208"/>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B624C8D3-B9AD-4F4F-8554-4EAF3724DB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9207952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0" name="Straight Connector 3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42" name="Rectangle 41">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0D814A30-DD99-4B7C-B755-C78CE228FA7A}"/>
              </a:ext>
            </a:extLst>
          </p:cNvPr>
          <p:cNvSpPr>
            <a:spLocks noGrp="1"/>
          </p:cNvSpPr>
          <p:nvPr>
            <p:ph type="title"/>
          </p:nvPr>
        </p:nvSpPr>
        <p:spPr>
          <a:xfrm>
            <a:off x="878911" y="643468"/>
            <a:ext cx="3177847" cy="1674180"/>
          </a:xfrm>
        </p:spPr>
        <p:txBody>
          <a:bodyPr vert="horz" lIns="91440" tIns="45720" rIns="91440" bIns="45720" rtlCol="0" anchor="b">
            <a:normAutofit/>
          </a:bodyPr>
          <a:lstStyle/>
          <a:p>
            <a:r>
              <a:rPr lang="en-US" sz="4000" dirty="0">
                <a:solidFill>
                  <a:schemeClr val="tx1">
                    <a:lumMod val="75000"/>
                    <a:lumOff val="25000"/>
                  </a:schemeClr>
                </a:solidFill>
              </a:rPr>
              <a:t>ZAHRA MUSTAFA</a:t>
            </a:r>
          </a:p>
        </p:txBody>
      </p:sp>
      <p:cxnSp>
        <p:nvCxnSpPr>
          <p:cNvPr id="44" name="Straight Connector 43">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72A0A8CD-1361-4E40-8709-926F855DDE70}"/>
              </a:ext>
            </a:extLst>
          </p:cNvPr>
          <p:cNvSpPr>
            <a:spLocks noGrp="1"/>
          </p:cNvSpPr>
          <p:nvPr>
            <p:ph type="body" sz="half" idx="2"/>
          </p:nvPr>
        </p:nvSpPr>
        <p:spPr>
          <a:xfrm>
            <a:off x="858064" y="2639380"/>
            <a:ext cx="3205049" cy="3229714"/>
          </a:xfrm>
        </p:spPr>
        <p:txBody>
          <a:bodyPr vert="horz" lIns="0" tIns="45720" rIns="0" bIns="45720" rtlCol="0">
            <a:normAutofit/>
          </a:bodyPr>
          <a:lstStyle/>
          <a:p>
            <a:pPr>
              <a:lnSpc>
                <a:spcPct val="100000"/>
              </a:lnSpc>
            </a:pPr>
            <a:endParaRPr lang="en-US" dirty="0">
              <a:solidFill>
                <a:schemeClr val="tx1">
                  <a:lumMod val="75000"/>
                  <a:lumOff val="25000"/>
                </a:schemeClr>
              </a:solidFill>
            </a:endParaRPr>
          </a:p>
          <a:p>
            <a:pPr>
              <a:lnSpc>
                <a:spcPct val="100000"/>
              </a:lnSpc>
            </a:pPr>
            <a:r>
              <a:rPr lang="en-US" dirty="0">
                <a:solidFill>
                  <a:schemeClr val="tx1">
                    <a:lumMod val="75000"/>
                    <a:lumOff val="25000"/>
                  </a:schemeClr>
                </a:solidFill>
              </a:rPr>
              <a:t>A student at Institute of Business Administration. </a:t>
            </a:r>
          </a:p>
          <a:p>
            <a:pPr>
              <a:lnSpc>
                <a:spcPct val="100000"/>
              </a:lnSpc>
            </a:pPr>
            <a:endParaRPr lang="en-US" dirty="0">
              <a:solidFill>
                <a:schemeClr val="tx1">
                  <a:lumMod val="75000"/>
                  <a:lumOff val="25000"/>
                </a:schemeClr>
              </a:solidFill>
            </a:endParaRPr>
          </a:p>
        </p:txBody>
      </p:sp>
      <p:pic>
        <p:nvPicPr>
          <p:cNvPr id="10" name="Picture Placeholder 9">
            <a:extLst>
              <a:ext uri="{FF2B5EF4-FFF2-40B4-BE49-F238E27FC236}">
                <a16:creationId xmlns:a16="http://schemas.microsoft.com/office/drawing/2014/main" id="{EF1EE195-87FC-42FC-B71A-01A9E60FF161}"/>
              </a:ext>
            </a:extLst>
          </p:cNvPr>
          <p:cNvPicPr>
            <a:picLocks noGrp="1" noChangeAspect="1"/>
          </p:cNvPicPr>
          <p:nvPr>
            <p:ph type="pic" idx="1"/>
          </p:nvPr>
        </p:nvPicPr>
        <p:blipFill rotWithShape="1">
          <a:blip r:embed="rId3"/>
          <a:srcRect l="20437" r="12104"/>
          <a:stretch/>
        </p:blipFill>
        <p:spPr>
          <a:xfrm>
            <a:off x="6354777" y="643466"/>
            <a:ext cx="3489900" cy="5225621"/>
          </a:xfrm>
          <a:prstGeom prst="rect">
            <a:avLst/>
          </a:prstGeom>
        </p:spPr>
      </p:pic>
      <p:sp>
        <p:nvSpPr>
          <p:cNvPr id="51" name="Rectangle 45">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552852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 name="Rectangle 63">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5" name="Straight Connector 65">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6" name="Rectangle 67">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itle 2">
            <a:extLst>
              <a:ext uri="{FF2B5EF4-FFF2-40B4-BE49-F238E27FC236}">
                <a16:creationId xmlns:a16="http://schemas.microsoft.com/office/drawing/2014/main" id="{3508F8D8-DFD4-4C4E-9D29-F4A5E387609D}"/>
              </a:ext>
            </a:extLst>
          </p:cNvPr>
          <p:cNvSpPr>
            <a:spLocks noGrp="1"/>
          </p:cNvSpPr>
          <p:nvPr>
            <p:ph type="title"/>
          </p:nvPr>
        </p:nvSpPr>
        <p:spPr>
          <a:xfrm>
            <a:off x="484814" y="640080"/>
            <a:ext cx="3659246" cy="2850319"/>
          </a:xfrm>
        </p:spPr>
        <p:txBody>
          <a:bodyPr vert="horz" lIns="91440" tIns="45720" rIns="91440" bIns="45720" rtlCol="0" anchor="b">
            <a:normAutofit/>
          </a:bodyPr>
          <a:lstStyle/>
          <a:p>
            <a:r>
              <a:rPr lang="en-US" sz="1800" dirty="0"/>
              <a:t>I was born in Karachi on December 10th, 2003. </a:t>
            </a:r>
            <a:br>
              <a:rPr lang="en-US" sz="1800" dirty="0"/>
            </a:br>
            <a:r>
              <a:rPr lang="en-US" sz="1800" dirty="0"/>
              <a:t>My star is Sagittarius and I have quite some interest in astrology. </a:t>
            </a:r>
            <a:br>
              <a:rPr lang="en-US" sz="1800" dirty="0"/>
            </a:br>
            <a:r>
              <a:rPr lang="en-US" sz="1800" dirty="0"/>
              <a:t>I am an academic ace who has won plenty of debate and writing competitions.</a:t>
            </a:r>
            <a:br>
              <a:rPr lang="en-US" sz="1800" dirty="0"/>
            </a:br>
            <a:r>
              <a:rPr lang="en-US" sz="1800" dirty="0"/>
              <a:t>I am a good swimmer and I also play chess. </a:t>
            </a:r>
            <a:br>
              <a:rPr lang="en-US" sz="1800" dirty="0"/>
            </a:br>
            <a:r>
              <a:rPr lang="en-US" sz="1800" dirty="0"/>
              <a:t>I am also doing some side courses on search engine optimization. </a:t>
            </a:r>
          </a:p>
        </p:txBody>
      </p:sp>
      <p:cxnSp>
        <p:nvCxnSpPr>
          <p:cNvPr id="77" name="Straight Connector 69">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2797"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 name="Picture 5" descr="Cup and saucer on table">
            <a:extLst>
              <a:ext uri="{FF2B5EF4-FFF2-40B4-BE49-F238E27FC236}">
                <a16:creationId xmlns:a16="http://schemas.microsoft.com/office/drawing/2014/main" id="{0DB4FDC9-6BCA-4D53-880A-FA827CE0D120}"/>
              </a:ext>
            </a:extLst>
          </p:cNvPr>
          <p:cNvPicPr>
            <a:picLocks noChangeAspect="1"/>
          </p:cNvPicPr>
          <p:nvPr/>
        </p:nvPicPr>
        <p:blipFill rotWithShape="1">
          <a:blip r:embed="rId2"/>
          <a:srcRect l="13224" r="13223" b="-1"/>
          <a:stretch/>
        </p:blipFill>
        <p:spPr>
          <a:xfrm>
            <a:off x="4635095" y="10"/>
            <a:ext cx="7556889" cy="6857990"/>
          </a:xfrm>
          <a:prstGeom prst="rect">
            <a:avLst/>
          </a:prstGeom>
        </p:spPr>
      </p:pic>
    </p:spTree>
    <p:extLst>
      <p:ext uri="{BB962C8B-B14F-4D97-AF65-F5344CB8AC3E}">
        <p14:creationId xmlns:p14="http://schemas.microsoft.com/office/powerpoint/2010/main" val="21276411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16">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rectangle">
            <a:extLst>
              <a:ext uri="{FF2B5EF4-FFF2-40B4-BE49-F238E27FC236}">
                <a16:creationId xmlns:a16="http://schemas.microsoft.com/office/drawing/2014/main" id="{5A5CD42F-AE21-4AA7-BD72-1BB06E7DB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321734"/>
            <a:ext cx="10915923" cy="5596408"/>
          </a:xfrm>
          <a:prstGeom prst="rect">
            <a:avLst/>
          </a:prstGeom>
          <a:solidFill>
            <a:srgbClr val="000000">
              <a:alpha val="7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itle 4">
            <a:extLst>
              <a:ext uri="{FF2B5EF4-FFF2-40B4-BE49-F238E27FC236}">
                <a16:creationId xmlns:a16="http://schemas.microsoft.com/office/drawing/2014/main" id="{7CAF77E5-56DE-4C2F-9545-28B0192F60CD}"/>
              </a:ext>
            </a:extLst>
          </p:cNvPr>
          <p:cNvSpPr>
            <a:spLocks noGrp="1"/>
          </p:cNvSpPr>
          <p:nvPr>
            <p:ph type="title"/>
          </p:nvPr>
        </p:nvSpPr>
        <p:spPr>
          <a:xfrm>
            <a:off x="1192696" y="665922"/>
            <a:ext cx="9800886" cy="1071438"/>
          </a:xfrm>
        </p:spPr>
        <p:txBody>
          <a:bodyPr>
            <a:normAutofit/>
          </a:bodyPr>
          <a:lstStyle/>
          <a:p>
            <a:r>
              <a:rPr lang="en-US" sz="4000">
                <a:solidFill>
                  <a:srgbClr val="FFFFFF"/>
                </a:solidFill>
              </a:rPr>
              <a:t>Qualifications </a:t>
            </a:r>
          </a:p>
        </p:txBody>
      </p:sp>
      <p:cxnSp>
        <p:nvCxnSpPr>
          <p:cNvPr id="27" name="Straight Connector">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97789" y="1910746"/>
            <a:ext cx="9618132"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8" name="!!footer rectangle">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graphicFrame>
        <p:nvGraphicFramePr>
          <p:cNvPr id="4" name="Content Placeholder 2" descr="SmartArt graphic">
            <a:extLst>
              <a:ext uri="{FF2B5EF4-FFF2-40B4-BE49-F238E27FC236}">
                <a16:creationId xmlns:a16="http://schemas.microsoft.com/office/drawing/2014/main" id="{59F5A1AC-D08D-42AE-B94A-1CAFB517D846}"/>
              </a:ext>
            </a:extLst>
          </p:cNvPr>
          <p:cNvGraphicFramePr>
            <a:graphicFrameLocks noGrp="1"/>
          </p:cNvGraphicFramePr>
          <p:nvPr>
            <p:ph idx="1"/>
            <p:extLst>
              <p:ext uri="{D42A27DB-BD31-4B8C-83A1-F6EECF244321}">
                <p14:modId xmlns:p14="http://schemas.microsoft.com/office/powerpoint/2010/main" val="1718050371"/>
              </p:ext>
            </p:extLst>
          </p:nvPr>
        </p:nvGraphicFramePr>
        <p:xfrm>
          <a:off x="1308645" y="2108202"/>
          <a:ext cx="9607276" cy="33216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5522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5" name="Straight Connector 3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7" name="Rectangle 36">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FBFA14-579C-4DCB-8C83-7734E543C0E2}"/>
              </a:ext>
            </a:extLst>
          </p:cNvPr>
          <p:cNvSpPr>
            <a:spLocks noGrp="1"/>
          </p:cNvSpPr>
          <p:nvPr>
            <p:ph type="ctrTitle"/>
          </p:nvPr>
        </p:nvSpPr>
        <p:spPr>
          <a:xfrm>
            <a:off x="1036320" y="286603"/>
            <a:ext cx="10058400" cy="1450757"/>
          </a:xfrm>
        </p:spPr>
        <p:txBody>
          <a:bodyPr vert="horz" lIns="91440" tIns="45720" rIns="91440" bIns="45720" rtlCol="0" anchor="b">
            <a:normAutofit/>
          </a:bodyPr>
          <a:lstStyle/>
          <a:p>
            <a:r>
              <a:rPr lang="en-US" sz="4800">
                <a:solidFill>
                  <a:schemeClr val="tx1">
                    <a:lumMod val="75000"/>
                    <a:lumOff val="25000"/>
                  </a:schemeClr>
                </a:solidFill>
              </a:rPr>
              <a:t>Soft Skills</a:t>
            </a:r>
          </a:p>
        </p:txBody>
      </p:sp>
      <p:cxnSp>
        <p:nvCxnSpPr>
          <p:cNvPr id="39" name="Straight Connector 38">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06573" y="1895846"/>
            <a:ext cx="978408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21" name="Graphic 20" descr="Handshake">
            <a:extLst>
              <a:ext uri="{FF2B5EF4-FFF2-40B4-BE49-F238E27FC236}">
                <a16:creationId xmlns:a16="http://schemas.microsoft.com/office/drawing/2014/main" id="{EDB6B335-8F99-4D0C-96EC-78D37BB108F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1509" y="2472903"/>
            <a:ext cx="3031484" cy="3031484"/>
          </a:xfrm>
          <a:prstGeom prst="rect">
            <a:avLst/>
          </a:prstGeom>
        </p:spPr>
      </p:pic>
      <p:sp>
        <p:nvSpPr>
          <p:cNvPr id="3" name="Subtitle 2">
            <a:extLst>
              <a:ext uri="{FF2B5EF4-FFF2-40B4-BE49-F238E27FC236}">
                <a16:creationId xmlns:a16="http://schemas.microsoft.com/office/drawing/2014/main" id="{3595789D-A865-4C50-837E-0C725C9F17A1}"/>
              </a:ext>
            </a:extLst>
          </p:cNvPr>
          <p:cNvSpPr>
            <a:spLocks noGrp="1"/>
          </p:cNvSpPr>
          <p:nvPr>
            <p:ph type="subTitle" idx="1"/>
          </p:nvPr>
        </p:nvSpPr>
        <p:spPr>
          <a:xfrm>
            <a:off x="4706460" y="2108201"/>
            <a:ext cx="6388260" cy="3760891"/>
          </a:xfrm>
        </p:spPr>
        <p:txBody>
          <a:bodyPr vert="horz" lIns="0" tIns="45720" rIns="0" bIns="45720" rtlCol="0">
            <a:normAutofit/>
          </a:bodyPr>
          <a:lstStyle/>
          <a:p>
            <a:pPr marL="342900" indent="-342900">
              <a:lnSpc>
                <a:spcPct val="100000"/>
              </a:lnSpc>
              <a:buFont typeface="Calibri" panose="020F0502020204030204" pitchFamily="34" charset="0"/>
              <a:buChar char="•"/>
            </a:pPr>
            <a:r>
              <a:rPr lang="en-US" dirty="0">
                <a:solidFill>
                  <a:schemeClr val="tx1">
                    <a:lumMod val="75000"/>
                    <a:lumOff val="25000"/>
                  </a:schemeClr>
                </a:solidFill>
              </a:rPr>
              <a:t>Communication skills </a:t>
            </a:r>
          </a:p>
          <a:p>
            <a:pPr marL="342900" indent="-342900">
              <a:lnSpc>
                <a:spcPct val="100000"/>
              </a:lnSpc>
              <a:buFont typeface="Calibri" panose="020F0502020204030204" pitchFamily="34" charset="0"/>
              <a:buChar char="•"/>
            </a:pPr>
            <a:r>
              <a:rPr lang="en-US" dirty="0">
                <a:solidFill>
                  <a:schemeClr val="tx1">
                    <a:lumMod val="75000"/>
                    <a:lumOff val="25000"/>
                  </a:schemeClr>
                </a:solidFill>
              </a:rPr>
              <a:t>Time management </a:t>
            </a:r>
          </a:p>
          <a:p>
            <a:pPr marL="342900" indent="-342900">
              <a:lnSpc>
                <a:spcPct val="100000"/>
              </a:lnSpc>
              <a:buFont typeface="Calibri" panose="020F0502020204030204" pitchFamily="34" charset="0"/>
              <a:buChar char="•"/>
            </a:pPr>
            <a:r>
              <a:rPr lang="en-US" dirty="0">
                <a:solidFill>
                  <a:schemeClr val="tx1">
                    <a:lumMod val="75000"/>
                    <a:lumOff val="25000"/>
                  </a:schemeClr>
                </a:solidFill>
              </a:rPr>
              <a:t>leadership</a:t>
            </a:r>
          </a:p>
          <a:p>
            <a:pPr marL="342900" indent="-342900">
              <a:lnSpc>
                <a:spcPct val="100000"/>
              </a:lnSpc>
              <a:buFont typeface="Calibri" panose="020F0502020204030204" pitchFamily="34" charset="0"/>
              <a:buChar char="•"/>
            </a:pPr>
            <a:r>
              <a:rPr lang="en-US" dirty="0">
                <a:solidFill>
                  <a:schemeClr val="tx1">
                    <a:lumMod val="75000"/>
                    <a:lumOff val="25000"/>
                  </a:schemeClr>
                </a:solidFill>
              </a:rPr>
              <a:t>Problem solving </a:t>
            </a:r>
          </a:p>
          <a:p>
            <a:pPr marL="342900" indent="-342900">
              <a:lnSpc>
                <a:spcPct val="100000"/>
              </a:lnSpc>
              <a:buFont typeface="Calibri" panose="020F0502020204030204" pitchFamily="34" charset="0"/>
              <a:buChar char="•"/>
            </a:pPr>
            <a:r>
              <a:rPr lang="en-US" dirty="0">
                <a:solidFill>
                  <a:schemeClr val="tx1">
                    <a:lumMod val="75000"/>
                    <a:lumOff val="25000"/>
                  </a:schemeClr>
                </a:solidFill>
              </a:rPr>
              <a:t>Teamwork  </a:t>
            </a:r>
          </a:p>
          <a:p>
            <a:pPr>
              <a:lnSpc>
                <a:spcPct val="100000"/>
              </a:lnSpc>
            </a:pPr>
            <a:endParaRPr lang="en-US" dirty="0">
              <a:solidFill>
                <a:schemeClr val="tx1">
                  <a:lumMod val="75000"/>
                  <a:lumOff val="25000"/>
                </a:schemeClr>
              </a:solidFill>
            </a:endParaRPr>
          </a:p>
          <a:p>
            <a:pPr>
              <a:lnSpc>
                <a:spcPct val="100000"/>
              </a:lnSpc>
            </a:pPr>
            <a:endParaRPr lang="en-US" dirty="0">
              <a:solidFill>
                <a:schemeClr val="tx1">
                  <a:lumMod val="75000"/>
                  <a:lumOff val="25000"/>
                </a:schemeClr>
              </a:solidFill>
            </a:endParaRPr>
          </a:p>
          <a:p>
            <a:pPr marL="342900" indent="-342900">
              <a:lnSpc>
                <a:spcPct val="100000"/>
              </a:lnSpc>
              <a:buFont typeface="Calibri" panose="020F0502020204030204" pitchFamily="34" charset="0"/>
              <a:buChar char="•"/>
            </a:pPr>
            <a:endParaRPr lang="en-US" dirty="0">
              <a:solidFill>
                <a:schemeClr val="tx1">
                  <a:lumMod val="75000"/>
                  <a:lumOff val="25000"/>
                </a:schemeClr>
              </a:solidFill>
            </a:endParaRPr>
          </a:p>
          <a:p>
            <a:pPr marL="342900" indent="-342900">
              <a:lnSpc>
                <a:spcPct val="100000"/>
              </a:lnSpc>
              <a:buFont typeface="Calibri" panose="020F0502020204030204" pitchFamily="34" charset="0"/>
              <a:buChar char="•"/>
            </a:pPr>
            <a:endParaRPr lang="en-US" dirty="0">
              <a:solidFill>
                <a:schemeClr val="tx1">
                  <a:lumMod val="75000"/>
                  <a:lumOff val="25000"/>
                </a:schemeClr>
              </a:solidFill>
            </a:endParaRPr>
          </a:p>
        </p:txBody>
      </p:sp>
      <p:sp>
        <p:nvSpPr>
          <p:cNvPr id="41" name="Rectangle 40">
            <a:extLst>
              <a:ext uri="{FF2B5EF4-FFF2-40B4-BE49-F238E27FC236}">
                <a16:creationId xmlns:a16="http://schemas.microsoft.com/office/drawing/2014/main" id="{0B2EDFE5-9478-4774-9D3D-FEC7DC708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42781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1" name="Straight Connector 2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3" name="Rectangle 22">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96AB93-0D71-4070-BC0B-F0459DBBCD6A}"/>
              </a:ext>
            </a:extLst>
          </p:cNvPr>
          <p:cNvSpPr>
            <a:spLocks noGrp="1"/>
          </p:cNvSpPr>
          <p:nvPr>
            <p:ph type="ctrTitle"/>
          </p:nvPr>
        </p:nvSpPr>
        <p:spPr>
          <a:xfrm>
            <a:off x="1036320" y="286603"/>
            <a:ext cx="10058400" cy="1450757"/>
          </a:xfrm>
        </p:spPr>
        <p:txBody>
          <a:bodyPr vert="horz" lIns="91440" tIns="45720" rIns="91440" bIns="45720" rtlCol="0" anchor="b">
            <a:normAutofit/>
          </a:bodyPr>
          <a:lstStyle/>
          <a:p>
            <a:r>
              <a:rPr lang="en-US" sz="4800">
                <a:solidFill>
                  <a:schemeClr val="tx1">
                    <a:lumMod val="75000"/>
                    <a:lumOff val="25000"/>
                  </a:schemeClr>
                </a:solidFill>
              </a:rPr>
              <a:t>Hard Skills</a:t>
            </a:r>
          </a:p>
        </p:txBody>
      </p:sp>
      <p:cxnSp>
        <p:nvCxnSpPr>
          <p:cNvPr id="25" name="Straight Connector 24">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06573" y="1895846"/>
            <a:ext cx="978408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7" name="Graphic 6" descr="Head with Gears">
            <a:extLst>
              <a:ext uri="{FF2B5EF4-FFF2-40B4-BE49-F238E27FC236}">
                <a16:creationId xmlns:a16="http://schemas.microsoft.com/office/drawing/2014/main" id="{878756CA-CC0D-4544-93F0-56F14B8BB1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31509" y="2472903"/>
            <a:ext cx="3031484" cy="3031484"/>
          </a:xfrm>
          <a:prstGeom prst="rect">
            <a:avLst/>
          </a:prstGeom>
        </p:spPr>
      </p:pic>
      <p:sp>
        <p:nvSpPr>
          <p:cNvPr id="3" name="Subtitle 2">
            <a:extLst>
              <a:ext uri="{FF2B5EF4-FFF2-40B4-BE49-F238E27FC236}">
                <a16:creationId xmlns:a16="http://schemas.microsoft.com/office/drawing/2014/main" id="{7CD8CDB2-F80C-4D11-9852-3ED6152D2BAC}"/>
              </a:ext>
            </a:extLst>
          </p:cNvPr>
          <p:cNvSpPr>
            <a:spLocks noGrp="1"/>
          </p:cNvSpPr>
          <p:nvPr>
            <p:ph type="subTitle" idx="1"/>
          </p:nvPr>
        </p:nvSpPr>
        <p:spPr>
          <a:xfrm>
            <a:off x="4706460" y="2108201"/>
            <a:ext cx="6388260" cy="3760891"/>
          </a:xfrm>
        </p:spPr>
        <p:txBody>
          <a:bodyPr vert="horz" lIns="0" tIns="45720" rIns="0" bIns="45720" rtlCol="0">
            <a:normAutofit/>
          </a:bodyPr>
          <a:lstStyle/>
          <a:p>
            <a:pPr marL="342900" indent="-342900">
              <a:lnSpc>
                <a:spcPct val="100000"/>
              </a:lnSpc>
              <a:buFont typeface="Calibri" panose="020F0502020204030204" pitchFamily="34" charset="0"/>
              <a:buChar char="•"/>
            </a:pPr>
            <a:r>
              <a:rPr lang="en-US" dirty="0">
                <a:solidFill>
                  <a:schemeClr val="tx1">
                    <a:lumMod val="75000"/>
                    <a:lumOff val="25000"/>
                  </a:schemeClr>
                </a:solidFill>
              </a:rPr>
              <a:t>content writing </a:t>
            </a:r>
          </a:p>
          <a:p>
            <a:pPr marL="342900" indent="-342900">
              <a:lnSpc>
                <a:spcPct val="100000"/>
              </a:lnSpc>
              <a:buFont typeface="Calibri" panose="020F0502020204030204" pitchFamily="34" charset="0"/>
              <a:buChar char="•"/>
            </a:pPr>
            <a:r>
              <a:rPr lang="en-US" dirty="0">
                <a:solidFill>
                  <a:schemeClr val="tx1">
                    <a:lumMod val="75000"/>
                    <a:lumOff val="25000"/>
                  </a:schemeClr>
                </a:solidFill>
              </a:rPr>
              <a:t>Academic writing </a:t>
            </a:r>
          </a:p>
          <a:p>
            <a:pPr marL="342900" indent="-342900">
              <a:lnSpc>
                <a:spcPct val="100000"/>
              </a:lnSpc>
              <a:buFont typeface="Calibri" panose="020F0502020204030204" pitchFamily="34" charset="0"/>
              <a:buChar char="•"/>
            </a:pPr>
            <a:r>
              <a:rPr lang="en-US" dirty="0">
                <a:solidFill>
                  <a:schemeClr val="tx1">
                    <a:lumMod val="75000"/>
                    <a:lumOff val="25000"/>
                  </a:schemeClr>
                </a:solidFill>
              </a:rPr>
              <a:t>Presentation skills </a:t>
            </a:r>
          </a:p>
          <a:p>
            <a:pPr marL="342900" indent="-342900">
              <a:lnSpc>
                <a:spcPct val="100000"/>
              </a:lnSpc>
              <a:buFont typeface="Calibri" panose="020F0502020204030204" pitchFamily="34" charset="0"/>
              <a:buChar char="•"/>
            </a:pPr>
            <a:r>
              <a:rPr lang="en-US" dirty="0">
                <a:solidFill>
                  <a:schemeClr val="tx1">
                    <a:lumMod val="75000"/>
                    <a:lumOff val="25000"/>
                  </a:schemeClr>
                </a:solidFill>
              </a:rPr>
              <a:t>Technical understanding of seo</a:t>
            </a:r>
          </a:p>
          <a:p>
            <a:pPr marL="342900" indent="-342900">
              <a:lnSpc>
                <a:spcPct val="100000"/>
              </a:lnSpc>
              <a:buFont typeface="Calibri" panose="020F0502020204030204" pitchFamily="34" charset="0"/>
              <a:buChar char="•"/>
            </a:pPr>
            <a:endParaRPr lang="en-US" dirty="0">
              <a:solidFill>
                <a:schemeClr val="tx1">
                  <a:lumMod val="75000"/>
                  <a:lumOff val="25000"/>
                </a:schemeClr>
              </a:solidFill>
            </a:endParaRPr>
          </a:p>
        </p:txBody>
      </p:sp>
      <p:sp>
        <p:nvSpPr>
          <p:cNvPr id="27" name="Rectangle 26">
            <a:extLst>
              <a:ext uri="{FF2B5EF4-FFF2-40B4-BE49-F238E27FC236}">
                <a16:creationId xmlns:a16="http://schemas.microsoft.com/office/drawing/2014/main" id="{0B2EDFE5-9478-4774-9D3D-FEC7DC708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90547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0" name="Straight Connector 3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42" name="Rectangle 41">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group of potted plants&#10;&#10;Description automatically generated with medium confidence">
            <a:extLst>
              <a:ext uri="{FF2B5EF4-FFF2-40B4-BE49-F238E27FC236}">
                <a16:creationId xmlns:a16="http://schemas.microsoft.com/office/drawing/2014/main" id="{411C40A0-1E75-4227-BE34-A7BFEB52F4A6}"/>
              </a:ext>
            </a:extLst>
          </p:cNvPr>
          <p:cNvPicPr>
            <a:picLocks noChangeAspect="1"/>
          </p:cNvPicPr>
          <p:nvPr/>
        </p:nvPicPr>
        <p:blipFill rotWithShape="1">
          <a:blip r:embed="rId2">
            <a:alphaModFix amt="35000"/>
          </a:blip>
          <a:srcRect t="12724" b="30743"/>
          <a:stretch/>
        </p:blipFill>
        <p:spPr>
          <a:xfrm>
            <a:off x="20" y="10"/>
            <a:ext cx="12191980" cy="6400790"/>
          </a:xfrm>
          <a:prstGeom prst="rect">
            <a:avLst/>
          </a:prstGeom>
        </p:spPr>
      </p:pic>
      <p:sp>
        <p:nvSpPr>
          <p:cNvPr id="2" name="Title 1">
            <a:extLst>
              <a:ext uri="{FF2B5EF4-FFF2-40B4-BE49-F238E27FC236}">
                <a16:creationId xmlns:a16="http://schemas.microsoft.com/office/drawing/2014/main" id="{185D0D31-D758-4D0A-9671-FB70DDE274A3}"/>
              </a:ext>
            </a:extLst>
          </p:cNvPr>
          <p:cNvSpPr>
            <a:spLocks noGrp="1"/>
          </p:cNvSpPr>
          <p:nvPr>
            <p:ph type="ctrTitle"/>
          </p:nvPr>
        </p:nvSpPr>
        <p:spPr>
          <a:xfrm>
            <a:off x="1097280" y="286603"/>
            <a:ext cx="10058400" cy="1450757"/>
          </a:xfrm>
        </p:spPr>
        <p:txBody>
          <a:bodyPr vert="horz" lIns="91440" tIns="45720" rIns="91440" bIns="45720" rtlCol="0" anchor="b">
            <a:normAutofit/>
          </a:bodyPr>
          <a:lstStyle/>
          <a:p>
            <a:r>
              <a:rPr lang="en-US" sz="4800" dirty="0">
                <a:solidFill>
                  <a:schemeClr val="tx1">
                    <a:lumMod val="75000"/>
                    <a:lumOff val="25000"/>
                  </a:schemeClr>
                </a:solidFill>
              </a:rPr>
              <a:t>Hobbies </a:t>
            </a:r>
            <a:br>
              <a:rPr lang="en-US" sz="4800" dirty="0">
                <a:solidFill>
                  <a:schemeClr val="tx1">
                    <a:lumMod val="75000"/>
                    <a:lumOff val="25000"/>
                  </a:schemeClr>
                </a:solidFill>
              </a:rPr>
            </a:br>
            <a:endParaRPr lang="en-US" sz="4800" dirty="0">
              <a:solidFill>
                <a:schemeClr val="tx1">
                  <a:lumMod val="75000"/>
                  <a:lumOff val="25000"/>
                </a:schemeClr>
              </a:solidFill>
            </a:endParaRPr>
          </a:p>
        </p:txBody>
      </p:sp>
      <p:cxnSp>
        <p:nvCxnSpPr>
          <p:cNvPr id="44" name="Straight Connector 43">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A01A218E-F9C9-41CC-915E-42E0561A4336}"/>
              </a:ext>
            </a:extLst>
          </p:cNvPr>
          <p:cNvSpPr>
            <a:spLocks noGrp="1"/>
          </p:cNvSpPr>
          <p:nvPr>
            <p:ph type="subTitle" idx="1"/>
          </p:nvPr>
        </p:nvSpPr>
        <p:spPr>
          <a:xfrm>
            <a:off x="1097280" y="2108201"/>
            <a:ext cx="10058400" cy="3760891"/>
          </a:xfrm>
        </p:spPr>
        <p:txBody>
          <a:bodyPr vert="horz" lIns="0" tIns="45720" rIns="0" bIns="45720" rtlCol="0">
            <a:normAutofit/>
          </a:bodyPr>
          <a:lstStyle/>
          <a:p>
            <a:pPr marL="342900" indent="-342900">
              <a:lnSpc>
                <a:spcPct val="100000"/>
              </a:lnSpc>
              <a:buFont typeface="Calibri" panose="020F0502020204030204" pitchFamily="34" charset="0"/>
              <a:buChar char="•"/>
            </a:pPr>
            <a:r>
              <a:rPr lang="en-US" dirty="0"/>
              <a:t>Reading books </a:t>
            </a:r>
          </a:p>
          <a:p>
            <a:pPr marL="342900" indent="-342900">
              <a:lnSpc>
                <a:spcPct val="100000"/>
              </a:lnSpc>
              <a:buFont typeface="Calibri" panose="020F0502020204030204" pitchFamily="34" charset="0"/>
              <a:buChar char="•"/>
            </a:pPr>
            <a:r>
              <a:rPr lang="en-US" dirty="0"/>
              <a:t>Gardening</a:t>
            </a:r>
          </a:p>
          <a:p>
            <a:pPr marL="342900" indent="-342900">
              <a:lnSpc>
                <a:spcPct val="100000"/>
              </a:lnSpc>
              <a:buFont typeface="Calibri" panose="020F0502020204030204" pitchFamily="34" charset="0"/>
              <a:buChar char="•"/>
            </a:pPr>
            <a:r>
              <a:rPr lang="en-US" dirty="0"/>
              <a:t>Archery </a:t>
            </a:r>
          </a:p>
          <a:p>
            <a:pPr marL="342900" indent="-342900">
              <a:lnSpc>
                <a:spcPct val="100000"/>
              </a:lnSpc>
              <a:buFont typeface="Calibri" panose="020F0502020204030204" pitchFamily="34" charset="0"/>
              <a:buChar char="•"/>
            </a:pPr>
            <a:r>
              <a:rPr lang="en-US" dirty="0"/>
              <a:t>Korean dramas </a:t>
            </a:r>
          </a:p>
        </p:txBody>
      </p:sp>
      <p:sp>
        <p:nvSpPr>
          <p:cNvPr id="46" name="Rectangle 45">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9847137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48B4202-DCD5-4F8C-B481-743A989A9D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8EE702CF-91CE-4661-ACBF-3C8160D1B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22650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Rectangle 23">
            <a:extLst>
              <a:ext uri="{FF2B5EF4-FFF2-40B4-BE49-F238E27FC236}">
                <a16:creationId xmlns:a16="http://schemas.microsoft.com/office/drawing/2014/main" id="{C22DE4C3-F301-467F-AA92-57A8FB1523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3605050-4D25-495E-B6EA-A8BE856F3508}"/>
              </a:ext>
            </a:extLst>
          </p:cNvPr>
          <p:cNvSpPr>
            <a:spLocks noGrp="1"/>
          </p:cNvSpPr>
          <p:nvPr>
            <p:ph type="ctrTitle"/>
          </p:nvPr>
        </p:nvSpPr>
        <p:spPr>
          <a:xfrm>
            <a:off x="633999" y="354227"/>
            <a:ext cx="10909073" cy="1014856"/>
          </a:xfrm>
        </p:spPr>
        <p:txBody>
          <a:bodyPr>
            <a:normAutofit/>
          </a:bodyPr>
          <a:lstStyle/>
          <a:p>
            <a:r>
              <a:rPr lang="en-US" sz="6000" dirty="0">
                <a:solidFill>
                  <a:schemeClr val="bg1"/>
                </a:solidFill>
              </a:rPr>
              <a:t>Treasures in my collection</a:t>
            </a:r>
          </a:p>
        </p:txBody>
      </p:sp>
      <p:cxnSp>
        <p:nvCxnSpPr>
          <p:cNvPr id="31" name="Straight Connector 25">
            <a:extLst>
              <a:ext uri="{FF2B5EF4-FFF2-40B4-BE49-F238E27FC236}">
                <a16:creationId xmlns:a16="http://schemas.microsoft.com/office/drawing/2014/main" id="{F7F57F6B-E621-4E40-A34D-2FE12902AA2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6942" y="1466833"/>
            <a:ext cx="105156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Picture 4" descr="A picture containing text, person, sign, old&#10;&#10;Description automatically generated">
            <a:extLst>
              <a:ext uri="{FF2B5EF4-FFF2-40B4-BE49-F238E27FC236}">
                <a16:creationId xmlns:a16="http://schemas.microsoft.com/office/drawing/2014/main" id="{4D1FA469-7122-4084-BA83-AEB54F492AF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41591" y="2840589"/>
            <a:ext cx="2268489" cy="3044952"/>
          </a:xfrm>
          <a:prstGeom prst="rect">
            <a:avLst/>
          </a:prstGeom>
        </p:spPr>
      </p:pic>
      <p:pic>
        <p:nvPicPr>
          <p:cNvPr id="14" name="Picture 13" descr="A picture containing text, book&#10;&#10;Description automatically generated">
            <a:extLst>
              <a:ext uri="{FF2B5EF4-FFF2-40B4-BE49-F238E27FC236}">
                <a16:creationId xmlns:a16="http://schemas.microsoft.com/office/drawing/2014/main" id="{EC5B82D6-D383-42D0-BD96-86F7FCEA67F2}"/>
              </a:ext>
            </a:extLst>
          </p:cNvPr>
          <p:cNvPicPr>
            <a:picLocks noChangeAspect="1"/>
          </p:cNvPicPr>
          <p:nvPr/>
        </p:nvPicPr>
        <p:blipFill>
          <a:blip r:embed="rId5">
            <a:extLst>
              <a:ext uri="{837473B0-CC2E-450A-ABE3-18F120FF3D39}">
                <a1611:picAttrSrcUrl xmlns:a1611="http://schemas.microsoft.com/office/drawing/2016/11/main" r:id="rId6"/>
              </a:ext>
            </a:extLst>
          </a:blip>
          <a:stretch>
            <a:fillRect/>
          </a:stretch>
        </p:blipFill>
        <p:spPr>
          <a:xfrm>
            <a:off x="3705471" y="2840589"/>
            <a:ext cx="1979218" cy="3044952"/>
          </a:xfrm>
          <a:prstGeom prst="rect">
            <a:avLst/>
          </a:prstGeom>
        </p:spPr>
      </p:pic>
      <p:pic>
        <p:nvPicPr>
          <p:cNvPr id="11" name="Picture 10" descr="Text&#10;&#10;Description automatically generated">
            <a:extLst>
              <a:ext uri="{FF2B5EF4-FFF2-40B4-BE49-F238E27FC236}">
                <a16:creationId xmlns:a16="http://schemas.microsoft.com/office/drawing/2014/main" id="{0DA5C254-357F-4A8A-A875-998AE7E41B7B}"/>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6516300" y="2840589"/>
            <a:ext cx="1996048" cy="3047402"/>
          </a:xfrm>
          <a:prstGeom prst="rect">
            <a:avLst/>
          </a:prstGeom>
        </p:spPr>
      </p:pic>
      <p:pic>
        <p:nvPicPr>
          <p:cNvPr id="8" name="Picture 7" descr="A picture containing text, screenshot, sign&#10;&#10;Description automatically generated">
            <a:extLst>
              <a:ext uri="{FF2B5EF4-FFF2-40B4-BE49-F238E27FC236}">
                <a16:creationId xmlns:a16="http://schemas.microsoft.com/office/drawing/2014/main" id="{ECD09F69-5700-4C5F-A59E-3BAE838CB42B}"/>
              </a:ext>
            </a:extLst>
          </p:cNvPr>
          <p:cNvPicPr>
            <a:picLocks noChangeAspect="1"/>
          </p:cNvPicPr>
          <p:nvPr/>
        </p:nvPicPr>
        <p:blipFill>
          <a:blip r:embed="rId9">
            <a:extLst>
              <a:ext uri="{837473B0-CC2E-450A-ABE3-18F120FF3D39}">
                <a1611:picAttrSrcUrl xmlns:a1611="http://schemas.microsoft.com/office/drawing/2016/11/main" r:id="rId10"/>
              </a:ext>
            </a:extLst>
          </a:blip>
          <a:stretch>
            <a:fillRect/>
          </a:stretch>
        </p:blipFill>
        <p:spPr>
          <a:xfrm>
            <a:off x="9337452" y="2840589"/>
            <a:ext cx="1976988" cy="3047402"/>
          </a:xfrm>
          <a:prstGeom prst="rect">
            <a:avLst/>
          </a:prstGeom>
        </p:spPr>
      </p:pic>
      <p:sp>
        <p:nvSpPr>
          <p:cNvPr id="32" name="Rectangle 27">
            <a:extLst>
              <a:ext uri="{FF2B5EF4-FFF2-40B4-BE49-F238E27FC236}">
                <a16:creationId xmlns:a16="http://schemas.microsoft.com/office/drawing/2014/main" id="{C29A556F-7A49-46B7-A1C2-C0280C8958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extBox 5">
            <a:extLst>
              <a:ext uri="{FF2B5EF4-FFF2-40B4-BE49-F238E27FC236}">
                <a16:creationId xmlns:a16="http://schemas.microsoft.com/office/drawing/2014/main" id="{BBE6BB83-2F3E-41F4-A18F-AD82E2A02D03}"/>
              </a:ext>
            </a:extLst>
          </p:cNvPr>
          <p:cNvSpPr txBox="1"/>
          <p:nvPr/>
        </p:nvSpPr>
        <p:spPr>
          <a:xfrm>
            <a:off x="8900160" y="6855722"/>
            <a:ext cx="3291839" cy="200055"/>
          </a:xfrm>
          <a:prstGeom prst="rect">
            <a:avLst/>
          </a:prstGeom>
          <a:solidFill>
            <a:srgbClr val="000000"/>
          </a:solidFill>
        </p:spPr>
        <p:txBody>
          <a:bodyPr wrap="square" rtlCol="0">
            <a:spAutoFit/>
          </a:bodyPr>
          <a:lstStyle/>
          <a:p>
            <a:pPr algn="r">
              <a:spcAft>
                <a:spcPts val="600"/>
              </a:spcAft>
            </a:pPr>
            <a:r>
              <a:rPr lang="en-US" sz="700">
                <a:solidFill>
                  <a:srgbClr val="FFFFFF"/>
                </a:solidFill>
                <a:hlinkClick r:id="rId4" tooltip="http://hadhramouts.blogspot.com/2011/10/long-walk-to-freedom-with-mandela.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1"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
        <p:nvSpPr>
          <p:cNvPr id="9" name="TextBox 8">
            <a:extLst>
              <a:ext uri="{FF2B5EF4-FFF2-40B4-BE49-F238E27FC236}">
                <a16:creationId xmlns:a16="http://schemas.microsoft.com/office/drawing/2014/main" id="{ED2C2F1A-D4D6-4738-ADD9-F3A8637486CF}"/>
              </a:ext>
            </a:extLst>
          </p:cNvPr>
          <p:cNvSpPr txBox="1"/>
          <p:nvPr/>
        </p:nvSpPr>
        <p:spPr>
          <a:xfrm>
            <a:off x="6192407" y="6870700"/>
            <a:ext cx="2707753" cy="200055"/>
          </a:xfrm>
          <a:prstGeom prst="rect">
            <a:avLst/>
          </a:prstGeom>
          <a:solidFill>
            <a:srgbClr val="000000"/>
          </a:solidFill>
        </p:spPr>
        <p:txBody>
          <a:bodyPr wrap="square" rtlCol="0">
            <a:spAutoFit/>
          </a:bodyPr>
          <a:lstStyle/>
          <a:p>
            <a:pPr algn="r">
              <a:spcAft>
                <a:spcPts val="600"/>
              </a:spcAft>
            </a:pPr>
            <a:r>
              <a:rPr lang="en-US" sz="700" dirty="0">
                <a:solidFill>
                  <a:srgbClr val="FFFFFF"/>
                </a:solidFill>
                <a:hlinkClick r:id="rId10" tooltip="http://www.comomeorganizo.com/2013/08/rincon-del-lector-8020-principle-de.html">
                  <a:extLst>
                    <a:ext uri="{A12FA001-AC4F-418D-AE19-62706E023703}">
                      <ahyp:hlinkClr xmlns:ahyp="http://schemas.microsoft.com/office/drawing/2018/hyperlinkcolor" val="tx"/>
                    </a:ext>
                  </a:extLst>
                </a:hlinkClick>
              </a:rPr>
              <a:t>This Photo</a:t>
            </a:r>
            <a:r>
              <a:rPr lang="en-US" sz="700" dirty="0">
                <a:solidFill>
                  <a:srgbClr val="FFFFFF"/>
                </a:solidFill>
              </a:rPr>
              <a:t> by Unknown Author is licensed under </a:t>
            </a:r>
            <a:r>
              <a:rPr lang="en-US" sz="700" dirty="0">
                <a:solidFill>
                  <a:srgbClr val="FFFFFF"/>
                </a:solidFill>
                <a:hlinkClick r:id="rId12" tooltip="https://creativecommons.org/licenses/by-sa/3.0/">
                  <a:extLst>
                    <a:ext uri="{A12FA001-AC4F-418D-AE19-62706E023703}">
                      <ahyp:hlinkClr xmlns:ahyp="http://schemas.microsoft.com/office/drawing/2018/hyperlinkcolor" val="tx"/>
                    </a:ext>
                  </a:extLst>
                </a:hlinkClick>
              </a:rPr>
              <a:t>CC BY-SA</a:t>
            </a:r>
            <a:endParaRPr lang="en-US" sz="700" dirty="0">
              <a:solidFill>
                <a:srgbClr val="FFFFFF"/>
              </a:solidFill>
            </a:endParaRPr>
          </a:p>
        </p:txBody>
      </p:sp>
      <p:sp>
        <p:nvSpPr>
          <p:cNvPr id="12" name="TextBox 11">
            <a:extLst>
              <a:ext uri="{FF2B5EF4-FFF2-40B4-BE49-F238E27FC236}">
                <a16:creationId xmlns:a16="http://schemas.microsoft.com/office/drawing/2014/main" id="{654F03F2-DAC3-4717-9890-512DF029E084}"/>
              </a:ext>
            </a:extLst>
          </p:cNvPr>
          <p:cNvSpPr txBox="1"/>
          <p:nvPr/>
        </p:nvSpPr>
        <p:spPr>
          <a:xfrm>
            <a:off x="3840480" y="6870700"/>
            <a:ext cx="2351927" cy="200055"/>
          </a:xfrm>
          <a:prstGeom prst="rect">
            <a:avLst/>
          </a:prstGeom>
          <a:solidFill>
            <a:srgbClr val="000000"/>
          </a:solidFill>
        </p:spPr>
        <p:txBody>
          <a:bodyPr wrap="square" rtlCol="0">
            <a:spAutoFit/>
          </a:bodyPr>
          <a:lstStyle/>
          <a:p>
            <a:pPr algn="r">
              <a:spcAft>
                <a:spcPts val="600"/>
              </a:spcAft>
            </a:pPr>
            <a:r>
              <a:rPr lang="en-US" sz="700">
                <a:solidFill>
                  <a:srgbClr val="FFFFFF"/>
                </a:solidFill>
                <a:hlinkClick r:id="rId8" tooltip="http://delugedwithbooks-caffeineaddicts.blogspot.com/2014/05/veronika-decides-to-die-by-paulo-coelho.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12"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sp>
        <p:nvSpPr>
          <p:cNvPr id="15" name="TextBox 14">
            <a:extLst>
              <a:ext uri="{FF2B5EF4-FFF2-40B4-BE49-F238E27FC236}">
                <a16:creationId xmlns:a16="http://schemas.microsoft.com/office/drawing/2014/main" id="{A26B9F31-659D-4ACB-B6C7-1D3E2245222F}"/>
              </a:ext>
            </a:extLst>
          </p:cNvPr>
          <p:cNvSpPr txBox="1"/>
          <p:nvPr/>
        </p:nvSpPr>
        <p:spPr>
          <a:xfrm>
            <a:off x="0" y="6870700"/>
            <a:ext cx="3840480" cy="200055"/>
          </a:xfrm>
          <a:prstGeom prst="rect">
            <a:avLst/>
          </a:prstGeom>
          <a:solidFill>
            <a:srgbClr val="000000"/>
          </a:solidFill>
        </p:spPr>
        <p:txBody>
          <a:bodyPr wrap="square" rtlCol="0">
            <a:spAutoFit/>
          </a:bodyPr>
          <a:lstStyle/>
          <a:p>
            <a:pPr algn="r">
              <a:spcAft>
                <a:spcPts val="600"/>
              </a:spcAft>
            </a:pPr>
            <a:r>
              <a:rPr lang="en-US" sz="700" dirty="0">
                <a:solidFill>
                  <a:srgbClr val="FFFFFF"/>
                </a:solidFill>
                <a:hlinkClick r:id="rId6" tooltip="https://ataval.wordpress.com/2008/06/12/a-1000-splendid-suns/">
                  <a:extLst>
                    <a:ext uri="{A12FA001-AC4F-418D-AE19-62706E023703}">
                      <ahyp:hlinkClr xmlns:ahyp="http://schemas.microsoft.com/office/drawing/2018/hyperlinkcolor" val="tx"/>
                    </a:ext>
                  </a:extLst>
                </a:hlinkClick>
              </a:rPr>
              <a:t>This Photo</a:t>
            </a:r>
            <a:r>
              <a:rPr lang="en-US" sz="700" dirty="0">
                <a:solidFill>
                  <a:srgbClr val="FFFFFF"/>
                </a:solidFill>
              </a:rPr>
              <a:t> by Unknown Author is licensed under </a:t>
            </a:r>
            <a:r>
              <a:rPr lang="en-US" sz="700" dirty="0">
                <a:solidFill>
                  <a:srgbClr val="FFFFFF"/>
                </a:solidFill>
                <a:hlinkClick r:id="rId13" tooltip="https://creativecommons.org/licenses/by/3.0/">
                  <a:extLst>
                    <a:ext uri="{A12FA001-AC4F-418D-AE19-62706E023703}">
                      <ahyp:hlinkClr xmlns:ahyp="http://schemas.microsoft.com/office/drawing/2018/hyperlinkcolor" val="tx"/>
                    </a:ext>
                  </a:extLst>
                </a:hlinkClick>
              </a:rPr>
              <a:t>CC BY</a:t>
            </a:r>
            <a:endParaRPr lang="en-US" sz="700" dirty="0">
              <a:solidFill>
                <a:srgbClr val="FFFFFF"/>
              </a:solidFill>
            </a:endParaRPr>
          </a:p>
        </p:txBody>
      </p:sp>
    </p:spTree>
    <p:extLst>
      <p:ext uri="{BB962C8B-B14F-4D97-AF65-F5344CB8AC3E}">
        <p14:creationId xmlns:p14="http://schemas.microsoft.com/office/powerpoint/2010/main" val="9583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pattFill prst="shingle">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4BFAE2-A6A2-40E4-A307-42C192980A1F}"/>
              </a:ext>
            </a:extLst>
          </p:cNvPr>
          <p:cNvSpPr>
            <a:spLocks noGrp="1"/>
          </p:cNvSpPr>
          <p:nvPr>
            <p:ph type="title"/>
          </p:nvPr>
        </p:nvSpPr>
        <p:spPr>
          <a:xfrm>
            <a:off x="640080" y="381000"/>
            <a:ext cx="7147560" cy="655320"/>
          </a:xfrm>
          <a:solidFill>
            <a:schemeClr val="accent1"/>
          </a:solidFill>
        </p:spPr>
        <p:txBody>
          <a:bodyPr>
            <a:normAutofit fontScale="90000"/>
          </a:bodyPr>
          <a:lstStyle/>
          <a:p>
            <a:r>
              <a:rPr lang="en-US" dirty="0"/>
              <a:t>Favorite Korean Drama </a:t>
            </a:r>
          </a:p>
        </p:txBody>
      </p:sp>
      <p:pic>
        <p:nvPicPr>
          <p:cNvPr id="6" name="Online Media 5" title="Kim Shin x Wang Yeo - Why So Serious?">
            <a:hlinkClick r:id="" action="ppaction://media"/>
            <a:extLst>
              <a:ext uri="{FF2B5EF4-FFF2-40B4-BE49-F238E27FC236}">
                <a16:creationId xmlns:a16="http://schemas.microsoft.com/office/drawing/2014/main" id="{13E89F83-4167-4737-A5C2-340F015706FF}"/>
              </a:ext>
            </a:extLst>
          </p:cNvPr>
          <p:cNvPicPr>
            <a:picLocks noGrp="1" noRot="1" noChangeAspect="1"/>
          </p:cNvPicPr>
          <p:nvPr>
            <p:ph idx="1"/>
            <a:videoFile r:link="rId1"/>
          </p:nvPr>
        </p:nvPicPr>
        <p:blipFill>
          <a:blip r:embed="rId5"/>
          <a:stretch>
            <a:fillRect/>
          </a:stretch>
        </p:blipFill>
        <p:spPr>
          <a:xfrm>
            <a:off x="640080" y="1234440"/>
            <a:ext cx="4892040" cy="3085502"/>
          </a:xfrm>
          <a:prstGeom prst="rect">
            <a:avLst/>
          </a:prstGeom>
        </p:spPr>
      </p:pic>
      <p:sp>
        <p:nvSpPr>
          <p:cNvPr id="8" name="TextBox 7">
            <a:extLst>
              <a:ext uri="{FF2B5EF4-FFF2-40B4-BE49-F238E27FC236}">
                <a16:creationId xmlns:a16="http://schemas.microsoft.com/office/drawing/2014/main" id="{C95F2AAE-2ABB-4448-B9E6-883E389DB669}"/>
              </a:ext>
            </a:extLst>
          </p:cNvPr>
          <p:cNvSpPr txBox="1"/>
          <p:nvPr/>
        </p:nvSpPr>
        <p:spPr>
          <a:xfrm>
            <a:off x="640080" y="4529703"/>
            <a:ext cx="7452360" cy="707886"/>
          </a:xfrm>
          <a:prstGeom prst="rect">
            <a:avLst/>
          </a:prstGeom>
          <a:solidFill>
            <a:schemeClr val="accent1"/>
          </a:solidFill>
        </p:spPr>
        <p:txBody>
          <a:bodyPr wrap="square" rtlCol="0">
            <a:spAutoFit/>
          </a:bodyPr>
          <a:lstStyle/>
          <a:p>
            <a:r>
              <a:rPr lang="en-US" sz="4000" dirty="0">
                <a:latin typeface="+mj-lt"/>
              </a:rPr>
              <a:t>Korean Music</a:t>
            </a:r>
          </a:p>
        </p:txBody>
      </p:sp>
      <p:pic>
        <p:nvPicPr>
          <p:cNvPr id="10" name="y2mate.com - MV IU아이유  eight에잇 ProdFeat SUGA of BTS">
            <a:hlinkClick r:id="" action="ppaction://media"/>
            <a:extLst>
              <a:ext uri="{FF2B5EF4-FFF2-40B4-BE49-F238E27FC236}">
                <a16:creationId xmlns:a16="http://schemas.microsoft.com/office/drawing/2014/main" id="{06386235-B08F-4198-B061-6AE9670469E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2903220" y="5345264"/>
            <a:ext cx="609600" cy="609600"/>
          </a:xfrm>
          <a:prstGeom prst="rect">
            <a:avLst/>
          </a:prstGeom>
        </p:spPr>
      </p:pic>
    </p:spTree>
    <p:extLst>
      <p:ext uri="{BB962C8B-B14F-4D97-AF65-F5344CB8AC3E}">
        <p14:creationId xmlns:p14="http://schemas.microsoft.com/office/powerpoint/2010/main" val="153886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2177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audio>
              <p:cMediaNode vol="80000">
                <p:cTn id="1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4133A50D61D83499BD2B5E2E3248EA1" ma:contentTypeVersion="0" ma:contentTypeDescription="Create a new document." ma:contentTypeScope="" ma:versionID="a6aac7ed5160b70cb52c949d6acfdfb3">
  <xsd:schema xmlns:xsd="http://www.w3.org/2001/XMLSchema" xmlns:xs="http://www.w3.org/2001/XMLSchema" xmlns:p="http://schemas.microsoft.com/office/2006/metadata/properties" targetNamespace="http://schemas.microsoft.com/office/2006/metadata/properties" ma:root="true" ma:fieldsID="1858e2a796daf524c8b727d13827bfaf">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E4655D0-EFF0-4275-8EDD-C7C8B5612E8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8F3CD65D-61A5-43C9-A837-6EC73C7DA8AB}">
  <ds:schemaRefs>
    <ds:schemaRef ds:uri="http://purl.org/dc/elements/1.1/"/>
    <ds:schemaRef ds:uri="http://schemas.microsoft.com/office/infopath/2007/PartnerControls"/>
    <ds:schemaRef ds:uri="http://schemas.microsoft.com/office/2006/documentManagement/types"/>
    <ds:schemaRef ds:uri="http://purl.org/dc/dcmitype/"/>
    <ds:schemaRef ds:uri="http://www.w3.org/XML/1998/namespace"/>
    <ds:schemaRef ds:uri="http://schemas.openxmlformats.org/package/2006/metadata/core-properties"/>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134</TotalTime>
  <Words>354</Words>
  <Application>Microsoft Office PowerPoint</Application>
  <PresentationFormat>Widescreen</PresentationFormat>
  <Paragraphs>40</Paragraphs>
  <Slides>11</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vt:lpstr>
      <vt:lpstr>Georgia Pro Cond Light</vt:lpstr>
      <vt:lpstr>Speak Pro</vt:lpstr>
      <vt:lpstr>RetrospectVTI</vt:lpstr>
      <vt:lpstr>MS PowerPoint Assignment on GitHub </vt:lpstr>
      <vt:lpstr>ZAHRA MUSTAFA</vt:lpstr>
      <vt:lpstr>I was born in Karachi on December 10th, 2003.  My star is Sagittarius and I have quite some interest in astrology.  I am an academic ace who has won plenty of debate and writing competitions. I am a good swimmer and I also play chess.  I am also doing some side courses on search engine optimization. </vt:lpstr>
      <vt:lpstr>Qualifications </vt:lpstr>
      <vt:lpstr>Soft Skills</vt:lpstr>
      <vt:lpstr>Hard Skills</vt:lpstr>
      <vt:lpstr>Hobbies  </vt:lpstr>
      <vt:lpstr>Treasures in my collection</vt:lpstr>
      <vt:lpstr>Favorite Korean Drama </vt:lpstr>
      <vt:lpstr>  I have a lot of crazy dreams. Learning piano, archery, martial arts. Even French cuisine. I want to do a 9-5 job, but I also wish to be an entrepreneur. I want to write a horror story that becomes a bestseller. I also want to learn different languages and travel Antarctica. </vt:lpstr>
      <vt:lpstr>This was an assignment of the course (introduction to computer applications) in which I had to describe myself. This course even though was not my most strong forte I believe that it will always come in handy. As the world is digitalized in this era one should know how to represent their own data across the world so to find right opportunities for themselves.  I thank Professor Waseem Arain for making this course productive and teaching us stuff that is mandatory for our skillset.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MS PowerPoint Assignment on GitHub</dc:title>
  <dc:creator>ZAHRA MUSTAFA - 24054</dc:creator>
  <cp:lastModifiedBy>ZAHRA MUSTAFA - 24054</cp:lastModifiedBy>
  <cp:revision>7</cp:revision>
  <dcterms:created xsi:type="dcterms:W3CDTF">2021-12-12T09:33:35Z</dcterms:created>
  <dcterms:modified xsi:type="dcterms:W3CDTF">2021-12-12T12:18:12Z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0x010100C4133A50D61D83499BD2B5E2E3248EA1</vt:lpwstr>
  </property>
</Properties>
</file>